
<file path=[Content_Types].xml><?xml version="1.0" encoding="utf-8"?>
<Types xmlns="http://schemas.openxmlformats.org/package/2006/content-types">
  <Default Extension="xml" ContentType="application/xml"/>
  <Default Extension="pdf" ContentType="application/pdf"/>
  <Default Extension="jpg" ContentType="image/jpeg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62" r:id="rId2"/>
    <p:sldId id="405" r:id="rId3"/>
    <p:sldId id="406" r:id="rId4"/>
    <p:sldId id="435" r:id="rId5"/>
    <p:sldId id="436" r:id="rId6"/>
    <p:sldId id="428" r:id="rId7"/>
    <p:sldId id="429" r:id="rId8"/>
    <p:sldId id="432" r:id="rId9"/>
    <p:sldId id="398" r:id="rId10"/>
    <p:sldId id="399" r:id="rId11"/>
    <p:sldId id="423" r:id="rId12"/>
    <p:sldId id="400" r:id="rId13"/>
    <p:sldId id="434" r:id="rId14"/>
    <p:sldId id="355" r:id="rId15"/>
    <p:sldId id="368" r:id="rId16"/>
    <p:sldId id="371" r:id="rId17"/>
    <p:sldId id="366" r:id="rId18"/>
    <p:sldId id="370" r:id="rId19"/>
    <p:sldId id="365" r:id="rId20"/>
    <p:sldId id="446" r:id="rId21"/>
    <p:sldId id="372" r:id="rId22"/>
    <p:sldId id="437" r:id="rId23"/>
    <p:sldId id="438" r:id="rId24"/>
    <p:sldId id="413" r:id="rId25"/>
    <p:sldId id="415" r:id="rId26"/>
    <p:sldId id="401" r:id="rId27"/>
    <p:sldId id="360" r:id="rId28"/>
    <p:sldId id="393" r:id="rId29"/>
    <p:sldId id="373" r:id="rId30"/>
    <p:sldId id="388" r:id="rId31"/>
    <p:sldId id="367" r:id="rId32"/>
    <p:sldId id="375" r:id="rId33"/>
    <p:sldId id="374" r:id="rId34"/>
    <p:sldId id="425" r:id="rId35"/>
    <p:sldId id="397" r:id="rId36"/>
    <p:sldId id="409" r:id="rId37"/>
    <p:sldId id="442" r:id="rId38"/>
    <p:sldId id="443" r:id="rId39"/>
    <p:sldId id="410" r:id="rId40"/>
    <p:sldId id="447" r:id="rId41"/>
    <p:sldId id="439" r:id="rId42"/>
    <p:sldId id="440" r:id="rId43"/>
    <p:sldId id="444" r:id="rId44"/>
    <p:sldId id="441" r:id="rId4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0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8" autoAdjust="0"/>
    <p:restoredTop sz="94424" autoAdjust="0"/>
  </p:normalViewPr>
  <p:slideViewPr>
    <p:cSldViewPr snapToGrid="0" snapToObjects="1">
      <p:cViewPr>
        <p:scale>
          <a:sx n="75" d="100"/>
          <a:sy n="75" d="100"/>
        </p:scale>
        <p:origin x="-1024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488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-353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1.xml"/><Relationship Id="rId2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E5BA556-AE44-4D48-963B-43BAC733BB49}" type="datetime1">
              <a:rPr lang="en-US"/>
              <a:pPr>
                <a:defRPr/>
              </a:pPr>
              <a:t>5/28/16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456B935-D6E3-E94C-A01F-71CD8C6F03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1092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56B935-D6E3-E94C-A01F-71CD8C6F03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60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56B935-D6E3-E94C-A01F-71CD8C6F03E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60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56B935-D6E3-E94C-A01F-71CD8C6F03E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60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56B935-D6E3-E94C-A01F-71CD8C6F03E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60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F679D-DC34-9448-8906-0C1AD4D24683}" type="datetime1">
              <a:rPr lang="en-US"/>
              <a:pPr>
                <a:defRPr/>
              </a:pPr>
              <a:t>5/28/16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5EC8B-69C2-914A-ABCA-2F24245493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9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5BA72B-0D1D-394B-B258-9112067850B9}" type="datetime1">
              <a:rPr lang="en-US"/>
              <a:pPr>
                <a:defRPr/>
              </a:pPr>
              <a:t>5/28/16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3CA9C-C365-E940-8182-A3E0F6B499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332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1DA24-A0F2-EA42-A395-6C39D3E63DEA}" type="datetime1">
              <a:rPr lang="en-US"/>
              <a:pPr>
                <a:defRPr/>
              </a:pPr>
              <a:t>5/28/16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69ED0E-EC4F-A146-AF18-708695FF1E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03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E8C19D-A18F-AE49-8DA4-225AF4273640}" type="datetime1">
              <a:rPr lang="en-US"/>
              <a:pPr>
                <a:defRPr/>
              </a:pPr>
              <a:t>5/28/16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134ED-DCA2-6F48-8CD4-518DB27108F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002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CFA0C-79DB-894F-98DA-0658E56F91EB}" type="datetime1">
              <a:rPr lang="en-US"/>
              <a:pPr>
                <a:defRPr/>
              </a:pPr>
              <a:t>5/28/16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17C36-8F49-344E-91F2-51B258D56A7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06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046BC-FFFB-E84C-BEF8-7D3588D5A767}" type="datetime1">
              <a:rPr lang="en-US"/>
              <a:pPr>
                <a:defRPr/>
              </a:pPr>
              <a:t>5/28/16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350D35-9F04-C74B-8477-0A0D888C5D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07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A3204-6454-5046-8062-F38632594575}" type="datetime1">
              <a:rPr lang="en-US"/>
              <a:pPr>
                <a:defRPr/>
              </a:pPr>
              <a:t>5/28/16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841D27-D0A8-C644-84CD-A56F335E4A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352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861FE-8F2D-3149-8363-7C8021008406}" type="datetime1">
              <a:rPr lang="en-US"/>
              <a:pPr>
                <a:defRPr/>
              </a:pPr>
              <a:t>5/28/16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DDAE5D-C65E-4E4F-9D9B-4AFAEF02158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53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6B18D-DEE9-D34A-BB3B-4A05AEF4749F}" type="datetime1">
              <a:rPr lang="en-US"/>
              <a:pPr>
                <a:defRPr/>
              </a:pPr>
              <a:t>5/28/16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5E696-A6C3-B147-A4FE-2D0A4950E3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1EA66-3BFE-874E-AEB4-5E72A70E20E9}" type="datetime1">
              <a:rPr lang="en-US"/>
              <a:pPr>
                <a:defRPr/>
              </a:pPr>
              <a:t>5/28/16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94186-8313-EE45-8302-84A1D22E1C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14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FA470E-B414-DD4A-A4BB-6AA68D3435B9}" type="datetime1">
              <a:rPr lang="en-US"/>
              <a:pPr>
                <a:defRPr/>
              </a:pPr>
              <a:t>5/28/16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19833-C84F-844D-85DD-53492E0A80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40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65200"/>
            <a:ext cx="8229600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3343DC5C-2486-7446-9E1E-59BF57A50B18}" type="datetime1">
              <a:rPr lang="en-US"/>
              <a:pPr>
                <a:defRPr/>
              </a:pPr>
              <a:t>5/28/16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8AE6CCC1-4FE0-3E43-80FF-1ED2AD44E0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i="1" u="sng" kern="1200">
          <a:solidFill>
            <a:srgbClr val="AE001C"/>
          </a:solidFill>
          <a:latin typeface="+mj-lt"/>
          <a:ea typeface="ＭＳ Ｐゴシック" charset="-128"/>
          <a:cs typeface="ＭＳ Ｐゴシック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i="1" u="sng">
          <a:solidFill>
            <a:srgbClr val="AE001C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i="1" u="sng">
          <a:solidFill>
            <a:srgbClr val="AE001C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i="1" u="sng">
          <a:solidFill>
            <a:srgbClr val="AE001C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i="1" u="sng">
          <a:solidFill>
            <a:srgbClr val="AE001C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ymantec.com/-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ymantec.com/security_response/definitions/certified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d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5470" y="5314583"/>
            <a:ext cx="607014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A. Strassmann</a:t>
            </a:r>
          </a:p>
          <a:p>
            <a:r>
              <a:rPr lang="en-US" smtClean="0"/>
              <a:t>New </a:t>
            </a:r>
            <a:r>
              <a:rPr lang="en-US" smtClean="0"/>
              <a:t>Canaan </a:t>
            </a:r>
            <a:r>
              <a:rPr lang="en-US" dirty="0" err="1" smtClean="0"/>
              <a:t>Mens</a:t>
            </a:r>
            <a:r>
              <a:rPr lang="en-US" dirty="0" smtClean="0"/>
              <a:t> Club – January </a:t>
            </a:r>
            <a:r>
              <a:rPr lang="en-US" dirty="0"/>
              <a:t>9</a:t>
            </a:r>
            <a:r>
              <a:rPr lang="en-US" dirty="0" smtClean="0"/>
              <a:t>, 2015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Screen Shot 2014-12-14 at 8.53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14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67" y="1227665"/>
            <a:ext cx="5679620" cy="48852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265" y="6459309"/>
            <a:ext cx="86190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www.fireeye.com</a:t>
            </a:r>
            <a:r>
              <a:rPr lang="en-US" sz="1100" dirty="0"/>
              <a:t>/blog/corporate/2014/04/annual-m-trends-report-looks-beyond-the-</a:t>
            </a:r>
            <a:r>
              <a:rPr lang="en-US" sz="1100" dirty="0" err="1"/>
              <a:t>breach.html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1082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tnet conro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868"/>
            <a:ext cx="9144000" cy="64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00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2-10 at 10.46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01919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87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03 at 10.27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1609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04298"/>
            <a:ext cx="8933210" cy="2396434"/>
          </a:xfrm>
        </p:spPr>
        <p:txBody>
          <a:bodyPr/>
          <a:lstStyle/>
          <a:p>
            <a:r>
              <a:rPr lang="en-US" sz="3200" dirty="0" smtClean="0"/>
              <a:t>Typical large firm receives </a:t>
            </a:r>
            <a:r>
              <a:rPr lang="en-US" sz="3200" dirty="0"/>
              <a:t>50,000 </a:t>
            </a:r>
            <a:r>
              <a:rPr lang="en-US" sz="3200" dirty="0" smtClean="0"/>
              <a:t>intrusion/day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smtClean="0"/>
              <a:t>Pentagon reports </a:t>
            </a:r>
            <a:r>
              <a:rPr lang="en-US" sz="3200" dirty="0"/>
              <a:t>10 million </a:t>
            </a:r>
            <a:r>
              <a:rPr lang="en-US" sz="3200" dirty="0" smtClean="0"/>
              <a:t>attempts/day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smtClean="0"/>
              <a:t>Nuclear </a:t>
            </a:r>
            <a:r>
              <a:rPr lang="en-US" sz="3200" dirty="0"/>
              <a:t>Security </a:t>
            </a:r>
            <a:r>
              <a:rPr lang="en-US" sz="3200" dirty="0" smtClean="0"/>
              <a:t>Admin: 10 </a:t>
            </a:r>
            <a:r>
              <a:rPr lang="en-US" sz="3200" dirty="0"/>
              <a:t>million </a:t>
            </a:r>
            <a:r>
              <a:rPr lang="en-US" sz="3200" dirty="0" smtClean="0"/>
              <a:t>hacks/day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10790" y="6150403"/>
            <a:ext cx="850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 (March 8, 2013):</a:t>
            </a:r>
          </a:p>
          <a:p>
            <a:r>
              <a:rPr lang="en-US" sz="1400" dirty="0" smtClean="0"/>
              <a:t>http</a:t>
            </a:r>
            <a:r>
              <a:rPr lang="en-US" sz="1400" dirty="0"/>
              <a:t>://www.nextgov.com/cybersecurity/2013/03/how-many-cyberattacks-hit-united-states-last-year/61775/</a:t>
            </a:r>
          </a:p>
        </p:txBody>
      </p:sp>
    </p:spTree>
    <p:extLst>
      <p:ext uri="{BB962C8B-B14F-4D97-AF65-F5344CB8AC3E}">
        <p14:creationId xmlns:p14="http://schemas.microsoft.com/office/powerpoint/2010/main" val="3457503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New Malicious Web Domains/day 	  74,000</a:t>
            </a:r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sz="3200" dirty="0" smtClean="0"/>
              <a:t>Web Attacks Blocked/day				247,350</a:t>
            </a:r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sz="3200" dirty="0" smtClean="0"/>
              <a:t>Bot Infections/day	                                     3.4 millions</a:t>
            </a:r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sz="3200" dirty="0" smtClean="0"/>
              <a:t>Avg. number of stolen identities           604,826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B804-FB92-1E4C-9044-D24E6BAB6B59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356350"/>
            <a:ext cx="5042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* </a:t>
            </a:r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://www.symantec.com</a:t>
            </a:r>
            <a:r>
              <a:rPr lang="en-US" sz="1600" dirty="0" smtClean="0">
                <a:hlinkClick r:id="rId2"/>
              </a:rPr>
              <a:t>/-</a:t>
            </a:r>
            <a:r>
              <a:rPr lang="en-US" sz="1600" dirty="0" smtClean="0"/>
              <a:t> 69 million sensors, 2013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11716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U.S. Critical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92200"/>
            <a:ext cx="4419600" cy="5160963"/>
          </a:xfrm>
        </p:spPr>
        <p:txBody>
          <a:bodyPr/>
          <a:lstStyle/>
          <a:p>
            <a:r>
              <a:rPr lang="en-US" sz="3200" dirty="0" smtClean="0"/>
              <a:t>Chemicals</a:t>
            </a:r>
            <a:endParaRPr lang="en-US" sz="3200" dirty="0"/>
          </a:p>
          <a:p>
            <a:r>
              <a:rPr lang="en-US" sz="3200" dirty="0" smtClean="0"/>
              <a:t>Communications</a:t>
            </a:r>
            <a:endParaRPr lang="en-US" sz="3200" dirty="0"/>
          </a:p>
          <a:p>
            <a:r>
              <a:rPr lang="en-US" sz="3200" dirty="0" smtClean="0"/>
              <a:t>Critical Manufacturing</a:t>
            </a:r>
            <a:endParaRPr lang="en-US" sz="3200" dirty="0"/>
          </a:p>
          <a:p>
            <a:r>
              <a:rPr lang="en-US" sz="3200" dirty="0" smtClean="0"/>
              <a:t>Dams</a:t>
            </a:r>
            <a:endParaRPr lang="en-US" sz="3200" dirty="0"/>
          </a:p>
          <a:p>
            <a:r>
              <a:rPr lang="en-US" sz="3200" dirty="0" smtClean="0"/>
              <a:t>Defense </a:t>
            </a:r>
            <a:r>
              <a:rPr lang="en-US" sz="3200" dirty="0"/>
              <a:t>Industrial </a:t>
            </a:r>
            <a:r>
              <a:rPr lang="en-US" sz="3200" dirty="0" smtClean="0"/>
              <a:t>Base</a:t>
            </a:r>
            <a:endParaRPr lang="en-US" sz="3200" dirty="0"/>
          </a:p>
          <a:p>
            <a:r>
              <a:rPr lang="en-US" sz="3200" dirty="0" smtClean="0"/>
              <a:t>Emergency Services</a:t>
            </a:r>
            <a:endParaRPr lang="en-US" sz="3200" dirty="0"/>
          </a:p>
          <a:p>
            <a:r>
              <a:rPr lang="en-US" sz="3200" dirty="0" smtClean="0"/>
              <a:t>Energy</a:t>
            </a:r>
          </a:p>
          <a:p>
            <a:r>
              <a:rPr lang="en-US" sz="3200" dirty="0"/>
              <a:t>Financial </a:t>
            </a:r>
            <a:r>
              <a:rPr lang="en-US" sz="3200" dirty="0" smtClean="0"/>
              <a:t>Services </a:t>
            </a:r>
            <a:endParaRPr lang="en-US" sz="3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33900" y="1092200"/>
            <a:ext cx="4419600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Food </a:t>
            </a:r>
            <a:r>
              <a:rPr lang="en-US" sz="3200" dirty="0"/>
              <a:t>and Agriculture</a:t>
            </a:r>
          </a:p>
          <a:p>
            <a:r>
              <a:rPr lang="en-US" sz="3200" dirty="0" smtClean="0"/>
              <a:t>Government Services</a:t>
            </a:r>
          </a:p>
          <a:p>
            <a:r>
              <a:rPr lang="en-US" sz="3200" dirty="0" smtClean="0"/>
              <a:t>Pharmaceuticals</a:t>
            </a:r>
          </a:p>
          <a:p>
            <a:r>
              <a:rPr lang="en-US" sz="3200" dirty="0" smtClean="0"/>
              <a:t>Public Safety</a:t>
            </a:r>
            <a:endParaRPr lang="en-US" sz="3200" dirty="0"/>
          </a:p>
          <a:p>
            <a:r>
              <a:rPr lang="en-US" sz="3200" dirty="0"/>
              <a:t>Public Health</a:t>
            </a:r>
          </a:p>
          <a:p>
            <a:r>
              <a:rPr lang="en-US" sz="3200" dirty="0"/>
              <a:t>Information </a:t>
            </a:r>
            <a:r>
              <a:rPr lang="en-US" sz="3200" dirty="0" smtClean="0"/>
              <a:t>Technology</a:t>
            </a:r>
          </a:p>
          <a:p>
            <a:r>
              <a:rPr lang="en-US" sz="3200" dirty="0" smtClean="0"/>
              <a:t>Nuclear Reactors</a:t>
            </a:r>
          </a:p>
          <a:p>
            <a:r>
              <a:rPr lang="en-US" sz="3200" dirty="0" smtClean="0"/>
              <a:t>Transportation</a:t>
            </a:r>
          </a:p>
        </p:txBody>
      </p:sp>
    </p:spTree>
    <p:extLst>
      <p:ext uri="{BB962C8B-B14F-4D97-AF65-F5344CB8AC3E}">
        <p14:creationId xmlns:p14="http://schemas.microsoft.com/office/powerpoint/2010/main" val="364989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of Losses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900" dirty="0" smtClean="0">
                <a:latin typeface="Arial"/>
                <a:cs typeface="Arial"/>
              </a:rPr>
              <a:t>Cyber espionage</a:t>
            </a:r>
          </a:p>
          <a:p>
            <a:r>
              <a:rPr lang="en-US" sz="2900" dirty="0" err="1" smtClean="0">
                <a:latin typeface="Arial"/>
                <a:cs typeface="Arial"/>
              </a:rPr>
              <a:t>Cybertheft</a:t>
            </a:r>
            <a:endParaRPr lang="en-US" sz="2900" dirty="0" smtClean="0">
              <a:latin typeface="Arial"/>
              <a:cs typeface="Arial"/>
            </a:endParaRPr>
          </a:p>
          <a:p>
            <a:r>
              <a:rPr lang="en-US" sz="2900" dirty="0" smtClean="0">
                <a:latin typeface="Arial"/>
                <a:cs typeface="Arial"/>
              </a:rPr>
              <a:t>Cybercrime</a:t>
            </a:r>
          </a:p>
          <a:p>
            <a:r>
              <a:rPr lang="en-US" sz="2900" dirty="0">
                <a:latin typeface="Arial"/>
                <a:cs typeface="Arial"/>
              </a:rPr>
              <a:t>L</a:t>
            </a:r>
            <a:r>
              <a:rPr lang="en-US" sz="2900" dirty="0" smtClean="0">
                <a:latin typeface="Arial"/>
                <a:cs typeface="Arial"/>
              </a:rPr>
              <a:t>oss </a:t>
            </a:r>
            <a:r>
              <a:rPr lang="en-US" sz="2900" dirty="0">
                <a:latin typeface="Arial"/>
                <a:cs typeface="Arial"/>
              </a:rPr>
              <a:t>of sensitive business </a:t>
            </a:r>
            <a:r>
              <a:rPr lang="en-US" sz="2900" dirty="0" smtClean="0">
                <a:latin typeface="Arial"/>
                <a:cs typeface="Arial"/>
              </a:rPr>
              <a:t>information</a:t>
            </a:r>
          </a:p>
          <a:p>
            <a:r>
              <a:rPr lang="en-US" sz="2900" dirty="0" smtClean="0">
                <a:latin typeface="Arial"/>
                <a:cs typeface="Arial"/>
              </a:rPr>
              <a:t>Service </a:t>
            </a:r>
            <a:r>
              <a:rPr lang="en-US" sz="2900" dirty="0">
                <a:latin typeface="Arial"/>
                <a:cs typeface="Arial"/>
              </a:rPr>
              <a:t>and employment </a:t>
            </a:r>
            <a:r>
              <a:rPr lang="en-US" sz="2900" dirty="0" smtClean="0">
                <a:latin typeface="Arial"/>
                <a:cs typeface="Arial"/>
              </a:rPr>
              <a:t>disruption</a:t>
            </a:r>
          </a:p>
          <a:p>
            <a:r>
              <a:rPr lang="en-US" sz="2900" dirty="0" smtClean="0">
                <a:latin typeface="Arial"/>
                <a:cs typeface="Arial"/>
              </a:rPr>
              <a:t>Insurance</a:t>
            </a:r>
            <a:r>
              <a:rPr lang="en-US" sz="2900" dirty="0">
                <a:latin typeface="Arial"/>
                <a:cs typeface="Arial"/>
              </a:rPr>
              <a:t>, and recovery </a:t>
            </a:r>
            <a:r>
              <a:rPr lang="en-US" sz="2900" dirty="0" smtClean="0">
                <a:latin typeface="Arial"/>
                <a:cs typeface="Arial"/>
              </a:rPr>
              <a:t>costs</a:t>
            </a:r>
          </a:p>
          <a:p>
            <a:r>
              <a:rPr lang="en-US" sz="2900" dirty="0" smtClean="0">
                <a:latin typeface="Arial"/>
                <a:cs typeface="Arial"/>
              </a:rPr>
              <a:t>Competitive damage</a:t>
            </a:r>
          </a:p>
          <a:p>
            <a:r>
              <a:rPr lang="en-US" sz="2900" dirty="0" smtClean="0">
                <a:latin typeface="Arial"/>
                <a:cs typeface="Arial"/>
              </a:rPr>
              <a:t>Reputational damage</a:t>
            </a:r>
          </a:p>
          <a:p>
            <a:r>
              <a:rPr lang="en-US" sz="2900" dirty="0" smtClean="0">
                <a:latin typeface="Arial"/>
                <a:cs typeface="Arial"/>
              </a:rPr>
              <a:t>Loss </a:t>
            </a:r>
            <a:r>
              <a:rPr lang="en-US" sz="2900" dirty="0">
                <a:latin typeface="Arial"/>
                <a:cs typeface="Arial"/>
              </a:rPr>
              <a:t>of intellectual </a:t>
            </a:r>
            <a:r>
              <a:rPr lang="en-US" sz="2900" dirty="0" smtClean="0">
                <a:latin typeface="Arial"/>
                <a:cs typeface="Arial"/>
              </a:rPr>
              <a:t>property</a:t>
            </a:r>
          </a:p>
          <a:p>
            <a:r>
              <a:rPr lang="en-US" sz="2900" dirty="0" smtClean="0">
                <a:latin typeface="Arial"/>
                <a:cs typeface="Arial"/>
              </a:rPr>
              <a:t>Loss </a:t>
            </a:r>
            <a:r>
              <a:rPr lang="en-US" sz="2900" dirty="0">
                <a:latin typeface="Arial"/>
                <a:cs typeface="Arial"/>
              </a:rPr>
              <a:t>of </a:t>
            </a:r>
            <a:r>
              <a:rPr lang="en-US" sz="2900" dirty="0" smtClean="0">
                <a:latin typeface="Arial"/>
                <a:cs typeface="Arial"/>
              </a:rPr>
              <a:t>intangible assets </a:t>
            </a:r>
            <a:endParaRPr lang="en-US" sz="29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013435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Cyber Attacks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9000" y="1270000"/>
            <a:ext cx="4390946" cy="6032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3200" dirty="0" err="1" smtClean="0"/>
              <a:t>Hactivists</a:t>
            </a:r>
            <a:endParaRPr lang="en-US" sz="32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3200" dirty="0" smtClean="0"/>
              <a:t>Theft by Criminals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3200" dirty="0" smtClean="0"/>
              <a:t>Organized Crime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3200" dirty="0" smtClean="0"/>
              <a:t>Insider Compromises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3200" dirty="0" smtClean="0"/>
              <a:t>Economic Espionage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3200" dirty="0" smtClean="0"/>
              <a:t>Information Warfare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Government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Government proxies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endParaRPr lang="en-US" sz="3200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1820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U.S. Costs of Cyber Crime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5200"/>
            <a:ext cx="8550721" cy="5160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sz="3200" dirty="0" smtClean="0"/>
              <a:t>Estimated Cost: </a:t>
            </a:r>
            <a:r>
              <a:rPr lang="en-US" sz="3200" dirty="0"/>
              <a:t> </a:t>
            </a:r>
            <a:r>
              <a:rPr lang="en-US" sz="3200" dirty="0" smtClean="0"/>
              <a:t>$100 </a:t>
            </a:r>
            <a:r>
              <a:rPr lang="en-US" sz="3200" dirty="0"/>
              <a:t>billion to </a:t>
            </a:r>
            <a:r>
              <a:rPr lang="en-US" sz="3200" dirty="0" smtClean="0"/>
              <a:t>$500 billion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smtClean="0"/>
              <a:t>Loss of 500,000 jobs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smtClean="0"/>
              <a:t>Loss to national security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97682" y="6520503"/>
            <a:ext cx="6700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dirty="0"/>
              <a:t>: https://</a:t>
            </a:r>
            <a:r>
              <a:rPr lang="en-US" sz="1400" dirty="0" err="1"/>
              <a:t>csis.org</a:t>
            </a:r>
            <a:r>
              <a:rPr lang="en-US" sz="1400" dirty="0"/>
              <a:t>/event/estimating-cost-cyber-crime-and-cyber-espionage</a:t>
            </a:r>
          </a:p>
        </p:txBody>
      </p:sp>
    </p:spTree>
    <p:extLst>
      <p:ext uri="{BB962C8B-B14F-4D97-AF65-F5344CB8AC3E}">
        <p14:creationId xmlns:p14="http://schemas.microsoft.com/office/powerpoint/2010/main" val="3448518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199" y="1309251"/>
            <a:ext cx="85005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/>
              <a:t>F</a:t>
            </a:r>
            <a:r>
              <a:rPr lang="en-US" sz="3600" dirty="0" smtClean="0"/>
              <a:t>rom individuals to organized groups.</a:t>
            </a:r>
          </a:p>
          <a:p>
            <a:endParaRPr lang="en-US" sz="3600" dirty="0"/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Drug </a:t>
            </a:r>
            <a:r>
              <a:rPr lang="en-US" sz="3600" dirty="0"/>
              <a:t>cartels, mafias, </a:t>
            </a:r>
            <a:r>
              <a:rPr lang="en-US" sz="3600" dirty="0" smtClean="0"/>
              <a:t>terrorist cells </a:t>
            </a:r>
            <a:r>
              <a:rPr lang="en-US" sz="3600" dirty="0"/>
              <a:t>and nation-</a:t>
            </a:r>
            <a:r>
              <a:rPr lang="en-US" sz="3600" dirty="0" smtClean="0"/>
              <a:t>states.</a:t>
            </a:r>
            <a:endParaRPr lang="en-US" sz="3600" dirty="0"/>
          </a:p>
          <a:p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3200" y="6197600"/>
            <a:ext cx="848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RAND </a:t>
            </a:r>
            <a:r>
              <a:rPr lang="en-US" sz="1600" i="1" dirty="0"/>
              <a:t>Corporation. http://</a:t>
            </a:r>
            <a:r>
              <a:rPr lang="en-US" sz="1600" i="1" dirty="0" err="1"/>
              <a:t>www.rand.org</a:t>
            </a:r>
            <a:r>
              <a:rPr lang="en-US" sz="1600" i="1" dirty="0"/>
              <a:t>/pubs/</a:t>
            </a:r>
            <a:r>
              <a:rPr lang="en-US" sz="1600" i="1" dirty="0" err="1"/>
              <a:t>research_reports</a:t>
            </a:r>
            <a:r>
              <a:rPr lang="en-US" sz="1600" i="1" dirty="0"/>
              <a:t>/RR610.html </a:t>
            </a:r>
          </a:p>
        </p:txBody>
      </p:sp>
    </p:spTree>
    <p:extLst>
      <p:ext uri="{BB962C8B-B14F-4D97-AF65-F5344CB8AC3E}">
        <p14:creationId xmlns:p14="http://schemas.microsoft.com/office/powerpoint/2010/main" val="514113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Pixel Tracker Bug Advertised </a:t>
            </a:r>
            <a:r>
              <a:rPr lang="en-US" sz="1600" dirty="0" smtClean="0"/>
              <a:t>(November 15, 2014)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Available for private </a:t>
            </a:r>
            <a:r>
              <a:rPr lang="en-US" sz="3200" dirty="0"/>
              <a:t>database </a:t>
            </a:r>
            <a:r>
              <a:rPr lang="en-US" sz="3200" dirty="0" smtClean="0"/>
              <a:t>of 140,000.</a:t>
            </a:r>
            <a:endParaRPr lang="en-US" sz="3200" dirty="0"/>
          </a:p>
          <a:p>
            <a:r>
              <a:rPr lang="en-US" sz="3200" dirty="0" smtClean="0"/>
              <a:t>Delivers e-mails, passwords</a:t>
            </a:r>
            <a:r>
              <a:rPr lang="en-US" sz="3200" dirty="0"/>
              <a:t>, usernames and private messages of all the members.</a:t>
            </a:r>
          </a:p>
          <a:p>
            <a:r>
              <a:rPr lang="en-US" sz="3200" dirty="0"/>
              <a:t>Price</a:t>
            </a:r>
            <a:r>
              <a:rPr lang="en-US" sz="3200" dirty="0" smtClean="0"/>
              <a:t>: $90 </a:t>
            </a:r>
            <a:r>
              <a:rPr lang="en-US" sz="3200" dirty="0"/>
              <a:t>via </a:t>
            </a:r>
            <a:r>
              <a:rPr lang="en-US" sz="3200" dirty="0" err="1" smtClean="0"/>
              <a:t>BitCoin</a:t>
            </a:r>
            <a:r>
              <a:rPr lang="en-US" sz="3200" dirty="0" smtClean="0"/>
              <a:t>.</a:t>
            </a:r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i="1" dirty="0" smtClean="0"/>
              <a:t>Countermeasures: Disable </a:t>
            </a:r>
            <a:r>
              <a:rPr lang="en-US" sz="3200" i="1" smtClean="0"/>
              <a:t>Browser Feature</a:t>
            </a:r>
            <a:endParaRPr lang="en-US" sz="3200" i="1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94012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Box 17"/>
          <p:cNvSpPr txBox="1">
            <a:spLocks noChangeArrowheads="1"/>
          </p:cNvSpPr>
          <p:nvPr/>
        </p:nvSpPr>
        <p:spPr bwMode="auto">
          <a:xfrm>
            <a:off x="241300" y="2035435"/>
            <a:ext cx="867409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800" i="1" cap="small" dirty="0" smtClean="0">
                <a:solidFill>
                  <a:srgbClr val="000090"/>
                </a:solidFill>
              </a:rPr>
              <a:t>Information Warfare</a:t>
            </a:r>
            <a:endParaRPr lang="en-US" sz="4800" i="1" cap="small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7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STARSNC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88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C-130J_Command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58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Information Warfare Programs </a:t>
            </a:r>
            <a:endParaRPr lang="en-US" dirty="0"/>
          </a:p>
        </p:txBody>
      </p:sp>
      <p:pic>
        <p:nvPicPr>
          <p:cNvPr id="3" name="Picture 2" descr="Screen Shot 2014-12-02 at 6.07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8" y="869950"/>
            <a:ext cx="5497508" cy="59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35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02 at 6.25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1" y="0"/>
            <a:ext cx="6591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49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33" y="274638"/>
            <a:ext cx="8568267" cy="454025"/>
          </a:xfrm>
        </p:spPr>
        <p:txBody>
          <a:bodyPr/>
          <a:lstStyle/>
          <a:p>
            <a:r>
              <a:rPr lang="en-US" dirty="0" smtClean="0"/>
              <a:t>Example of a  Simple Attack</a:t>
            </a:r>
            <a:endParaRPr lang="en-US" dirty="0"/>
          </a:p>
        </p:txBody>
      </p:sp>
      <p:pic>
        <p:nvPicPr>
          <p:cNvPr id="4" name="Picture 3" descr="Man 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067"/>
            <a:ext cx="9144000" cy="49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3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Commercial Attack Tools Available for $10 to $50,000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0471" y="1216591"/>
            <a:ext cx="7163339" cy="5016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Zeus:  </a:t>
            </a:r>
            <a:r>
              <a:rPr lang="en-US" sz="3200" dirty="0" smtClean="0"/>
              <a:t>Cybercrime Suppliers in Russia</a:t>
            </a:r>
          </a:p>
          <a:p>
            <a:endParaRPr lang="en-US" sz="3200" dirty="0"/>
          </a:p>
          <a:p>
            <a:r>
              <a:rPr lang="en-US" sz="3200" dirty="0" smtClean="0"/>
              <a:t>SpyEye: From Malaysia</a:t>
            </a:r>
          </a:p>
          <a:p>
            <a:endParaRPr lang="en-US" sz="3200" dirty="0"/>
          </a:p>
          <a:p>
            <a:r>
              <a:rPr lang="en-US" sz="3200" dirty="0"/>
              <a:t>Bugat </a:t>
            </a:r>
            <a:r>
              <a:rPr lang="en-US" sz="3200" dirty="0" smtClean="0"/>
              <a:t>v2: Origin unknown</a:t>
            </a:r>
          </a:p>
          <a:p>
            <a:endParaRPr lang="en-US" sz="3200" dirty="0"/>
          </a:p>
          <a:p>
            <a:r>
              <a:rPr lang="en-US" sz="3200" dirty="0"/>
              <a:t>Gozi Prinimalka </a:t>
            </a:r>
            <a:r>
              <a:rPr lang="en-US" sz="3200" dirty="0" smtClean="0"/>
              <a:t>Blitzkrieg: Russian</a:t>
            </a:r>
          </a:p>
          <a:p>
            <a:endParaRPr lang="en-US" sz="3200" dirty="0"/>
          </a:p>
          <a:p>
            <a:r>
              <a:rPr lang="en-US" sz="3200" dirty="0" smtClean="0"/>
              <a:t>Carberp: Priced up to $40,000 for kit</a:t>
            </a:r>
            <a:endParaRPr lang="en-US" sz="3200" dirty="0"/>
          </a:p>
          <a:p>
            <a:r>
              <a:rPr lang="en-US" sz="3200" dirty="0" smtClean="0"/>
              <a:t>  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5892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Box 17"/>
          <p:cNvSpPr txBox="1">
            <a:spLocks noChangeArrowheads="1"/>
          </p:cNvSpPr>
          <p:nvPr/>
        </p:nvSpPr>
        <p:spPr bwMode="auto">
          <a:xfrm>
            <a:off x="935829" y="2035435"/>
            <a:ext cx="770622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800" i="1" cap="small" dirty="0" smtClean="0">
                <a:solidFill>
                  <a:srgbClr val="000090"/>
                </a:solidFill>
              </a:rPr>
              <a:t>Cyber Defenses</a:t>
            </a:r>
            <a:endParaRPr lang="en-US" sz="4800" i="1" cap="small" dirty="0">
              <a:solidFill>
                <a:srgbClr val="00009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5470" y="531458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20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Costs of Security Exceed the Costs of Risks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1079500"/>
            <a:ext cx="8013700" cy="4813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0289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8800"/>
            <a:ext cx="9144000" cy="2777067"/>
          </a:xfrm>
        </p:spPr>
        <p:txBody>
          <a:bodyPr/>
          <a:lstStyle/>
          <a:p>
            <a:r>
              <a:rPr lang="en-US" sz="4000" dirty="0" smtClean="0"/>
              <a:t>Defenders protect 100.0%, all times.</a:t>
            </a:r>
          </a:p>
          <a:p>
            <a:pPr marL="0" indent="0">
              <a:buNone/>
            </a:pPr>
            <a:r>
              <a:rPr lang="en-US" sz="4000" dirty="0" smtClean="0"/>
              <a:t> </a:t>
            </a:r>
          </a:p>
          <a:p>
            <a:r>
              <a:rPr lang="en-US" sz="4000" dirty="0" smtClean="0"/>
              <a:t>Espionage succeeds in 0.01</a:t>
            </a:r>
            <a:r>
              <a:rPr lang="en-US" sz="4000" dirty="0"/>
              <a:t>% of </a:t>
            </a:r>
            <a:r>
              <a:rPr lang="en-US" sz="4000" dirty="0" smtClean="0"/>
              <a:t>time</a:t>
            </a:r>
            <a:r>
              <a:rPr lang="en-US" sz="36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61331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</a:t>
            </a:r>
            <a:r>
              <a:rPr lang="en-US" smtClean="0"/>
              <a:t>of Malware</a:t>
            </a:r>
            <a:endParaRPr lang="en-US"/>
          </a:p>
        </p:txBody>
      </p:sp>
      <p:pic>
        <p:nvPicPr>
          <p:cNvPr id="3" name="Picture 2" descr="Map of Malwa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999"/>
            <a:ext cx="9144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57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5549"/>
          </a:xfrm>
        </p:spPr>
        <p:txBody>
          <a:bodyPr>
            <a:normAutofit/>
          </a:bodyPr>
          <a:lstStyle/>
          <a:p>
            <a:pPr algn="l"/>
            <a:r>
              <a:rPr lang="en-US" i="1" u="sng" dirty="0" smtClean="0"/>
              <a:t>Malware </a:t>
            </a:r>
            <a:endParaRPr lang="en-US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8406"/>
            <a:ext cx="8229600" cy="2471275"/>
          </a:xfrm>
        </p:spPr>
        <p:txBody>
          <a:bodyPr/>
          <a:lstStyle/>
          <a:p>
            <a:r>
              <a:rPr lang="en-US" sz="3200" dirty="0"/>
              <a:t>Certified </a:t>
            </a:r>
            <a:r>
              <a:rPr lang="en-US" sz="3200" dirty="0" smtClean="0"/>
              <a:t>Definitions* </a:t>
            </a:r>
            <a:r>
              <a:rPr lang="en-US" sz="3200" dirty="0"/>
              <a:t>				</a:t>
            </a:r>
            <a:r>
              <a:rPr lang="en-US" sz="3200" dirty="0" smtClean="0"/>
              <a:t>     23,847,280</a:t>
            </a:r>
          </a:p>
          <a:p>
            <a:endParaRPr lang="en-US" sz="3200" dirty="0"/>
          </a:p>
          <a:p>
            <a:r>
              <a:rPr lang="en-US" sz="3200" dirty="0" smtClean="0"/>
              <a:t>Additions During August 2013             136,051					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B804-FB92-1E4C-9044-D24E6BAB6B59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7869" y="5970704"/>
            <a:ext cx="6287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2"/>
              </a:rPr>
              <a:t> * http://www.symantec.com/security_response/definitions/certified/</a:t>
            </a:r>
            <a:r>
              <a:rPr lang="en-US" sz="1400" dirty="0" smtClean="0"/>
              <a:t> - 8/17/2013</a:t>
            </a:r>
          </a:p>
          <a:p>
            <a:r>
              <a:rPr lang="en-US" sz="1400" dirty="0" smtClean="0"/>
              <a:t>** IDC </a:t>
            </a:r>
            <a:r>
              <a:rPr lang="en-US" sz="1400" dirty="0"/>
              <a:t>#242346</a:t>
            </a:r>
          </a:p>
        </p:txBody>
      </p:sp>
    </p:spTree>
    <p:extLst>
      <p:ext uri="{BB962C8B-B14F-4D97-AF65-F5344CB8AC3E}">
        <p14:creationId xmlns:p14="http://schemas.microsoft.com/office/powerpoint/2010/main" val="171134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U.S. Computer Emergency Readiness Team</a:t>
            </a:r>
            <a:endParaRPr lang="en-US" dirty="0"/>
          </a:p>
        </p:txBody>
      </p:sp>
      <p:pic>
        <p:nvPicPr>
          <p:cNvPr id="3" name="Picture 2" descr="US C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206500"/>
            <a:ext cx="90043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38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National Vulnerability Database</a:t>
            </a:r>
            <a:endParaRPr lang="en-US" dirty="0"/>
          </a:p>
        </p:txBody>
      </p:sp>
      <p:pic>
        <p:nvPicPr>
          <p:cNvPr id="3" name="Picture 2" descr="Nat Vulner Databa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200"/>
            <a:ext cx="9144000" cy="2031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5000" y="4533900"/>
            <a:ext cx="80366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sz="4000" dirty="0" smtClean="0"/>
              <a:t>62,829</a:t>
            </a:r>
            <a:r>
              <a:rPr lang="en-US" sz="4000" dirty="0"/>
              <a:t> </a:t>
            </a:r>
            <a:r>
              <a:rPr lang="en-US" sz="4000" dirty="0" smtClean="0"/>
              <a:t> Vulnerabilities, June 2014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70750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2-10 at 10.18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29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Defend a Point-of-Sale System</a:t>
            </a:r>
            <a:endParaRPr lang="en-US" dirty="0"/>
          </a:p>
        </p:txBody>
      </p:sp>
      <p:pic>
        <p:nvPicPr>
          <p:cNvPr id="3" name="Picture 2" descr="Endpoint Protection for P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9067"/>
            <a:ext cx="9144000" cy="558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43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Box 17"/>
          <p:cNvSpPr txBox="1">
            <a:spLocks noChangeArrowheads="1"/>
          </p:cNvSpPr>
          <p:nvPr/>
        </p:nvSpPr>
        <p:spPr bwMode="auto">
          <a:xfrm>
            <a:off x="241300" y="2035435"/>
            <a:ext cx="867409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800" i="1" cap="small" dirty="0" smtClean="0">
                <a:solidFill>
                  <a:srgbClr val="000090"/>
                </a:solidFill>
              </a:rPr>
              <a:t>Personal Protection</a:t>
            </a:r>
            <a:endParaRPr lang="en-US" sz="4800" i="1" cap="small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120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E-mail:  Strassmann to </a:t>
            </a:r>
            <a:r>
              <a:rPr lang="en-US" dirty="0" err="1" smtClean="0"/>
              <a:t>Hollstein</a:t>
            </a:r>
            <a:r>
              <a:rPr lang="en-US" dirty="0" smtClean="0"/>
              <a:t> and </a:t>
            </a:r>
            <a:r>
              <a:rPr lang="en-US" dirty="0" err="1" smtClean="0"/>
              <a:t>Messert</a:t>
            </a:r>
            <a:endParaRPr lang="en-US" dirty="0"/>
          </a:p>
        </p:txBody>
      </p:sp>
      <p:pic>
        <p:nvPicPr>
          <p:cNvPr id="3" name="Picture 2" descr="Screen Shot 2014-12-23 at 10.28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897466"/>
            <a:ext cx="7975600" cy="5814791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120259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Sent to </a:t>
            </a:r>
            <a:r>
              <a:rPr lang="en-US" dirty="0" err="1" smtClean="0"/>
              <a:t>Hollstein</a:t>
            </a:r>
            <a:r>
              <a:rPr lang="en-US" dirty="0" smtClean="0"/>
              <a:t> and </a:t>
            </a:r>
            <a:r>
              <a:rPr lang="en-US" dirty="0" err="1" smtClean="0"/>
              <a:t>Messert</a:t>
            </a:r>
            <a:endParaRPr lang="en-US" dirty="0"/>
          </a:p>
        </p:txBody>
      </p:sp>
      <p:pic>
        <p:nvPicPr>
          <p:cNvPr id="3" name="Picture 2" descr="Screen Shot 2014-12-23 at 10.27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467"/>
            <a:ext cx="9144000" cy="5750076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034901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8 at 1.46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" y="376767"/>
            <a:ext cx="8424333" cy="616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19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2-14 at 9.06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70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75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5-01-04 at 11.27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59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for Partial Protection</a:t>
            </a:r>
            <a:endParaRPr lang="en-US" dirty="0"/>
          </a:p>
        </p:txBody>
      </p:sp>
      <p:pic>
        <p:nvPicPr>
          <p:cNvPr id="4" name="Content Placeholder 3" descr="Screen Shot 2014-12-16 at 10.18.1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" r="7790"/>
          <a:stretch>
            <a:fillRect/>
          </a:stretch>
        </p:blipFill>
        <p:spPr>
          <a:xfrm>
            <a:off x="0" y="728663"/>
            <a:ext cx="4741333" cy="2973394"/>
          </a:xfrm>
          <a:solidFill>
            <a:schemeClr val="bg1">
              <a:lumMod val="75000"/>
            </a:schemeClr>
          </a:solidFill>
          <a:ln>
            <a:solidFill>
              <a:srgbClr val="4F81BD"/>
            </a:solidFill>
          </a:ln>
        </p:spPr>
      </p:pic>
      <p:pic>
        <p:nvPicPr>
          <p:cNvPr id="5" name="Picture 4" descr="Screen Shot 2014-12-16 at 10.46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320528"/>
            <a:ext cx="5410200" cy="34798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937317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800" dirty="0" smtClean="0"/>
              <a:t>Never click on unknown e-mail attachment</a:t>
            </a:r>
          </a:p>
          <a:p>
            <a:r>
              <a:rPr lang="en-US" sz="2800" dirty="0" smtClean="0"/>
              <a:t>Never download application from uncertified source</a:t>
            </a:r>
          </a:p>
          <a:p>
            <a:r>
              <a:rPr lang="en-US" sz="2800" dirty="0" smtClean="0"/>
              <a:t>Never accept offers from unverified senders</a:t>
            </a:r>
          </a:p>
          <a:p>
            <a:r>
              <a:rPr lang="en-US" sz="2800" dirty="0" smtClean="0"/>
              <a:t>Always back up your systems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i="1" u="sng" dirty="0" smtClean="0"/>
              <a:t>Optional</a:t>
            </a:r>
            <a:r>
              <a:rPr lang="en-US" sz="2800" dirty="0" smtClean="0"/>
              <a:t>:</a:t>
            </a:r>
          </a:p>
          <a:p>
            <a:pPr lvl="1"/>
            <a:r>
              <a:rPr lang="en-US" sz="2800" i="1" dirty="0" smtClean="0"/>
              <a:t>Switch to G-mail for two factor authentication</a:t>
            </a:r>
          </a:p>
          <a:p>
            <a:pPr lvl="1"/>
            <a:r>
              <a:rPr lang="en-US" sz="2800" i="1" dirty="0" smtClean="0"/>
              <a:t>Switch to Apple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22248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/>
              <a:t>Gmail Two Factor Authentication </a:t>
            </a:r>
            <a:endParaRPr lang="en-US" dirty="0"/>
          </a:p>
        </p:txBody>
      </p:sp>
      <p:pic>
        <p:nvPicPr>
          <p:cNvPr id="3" name="Picture 2" descr="Screen Shot 2014-12-23 at 11.22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2" y="728663"/>
            <a:ext cx="6857999" cy="6129337"/>
          </a:xfrm>
          <a:prstGeom prst="rect">
            <a:avLst/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Left Arrow 5"/>
          <p:cNvSpPr/>
          <p:nvPr/>
        </p:nvSpPr>
        <p:spPr>
          <a:xfrm>
            <a:off x="7670801" y="3454400"/>
            <a:ext cx="1473200" cy="880533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7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sz="2800" dirty="0" smtClean="0"/>
              <a:t>INTERNET is vulnerable</a:t>
            </a:r>
          </a:p>
          <a:p>
            <a:endParaRPr lang="en-US" sz="2800" dirty="0"/>
          </a:p>
          <a:p>
            <a:r>
              <a:rPr lang="en-US" sz="2800" dirty="0"/>
              <a:t>Y</a:t>
            </a:r>
            <a:r>
              <a:rPr lang="en-US" sz="2800" dirty="0" smtClean="0"/>
              <a:t>ou may be “hacked”</a:t>
            </a:r>
          </a:p>
          <a:p>
            <a:endParaRPr lang="en-US" sz="2800" dirty="0"/>
          </a:p>
          <a:p>
            <a:r>
              <a:rPr lang="en-US" sz="2800" dirty="0" smtClean="0"/>
              <a:t>Self-protection: set up </a:t>
            </a:r>
            <a:r>
              <a:rPr lang="en-US" sz="2800" smtClean="0"/>
              <a:t>backup computer</a:t>
            </a:r>
          </a:p>
          <a:p>
            <a:endParaRPr lang="en-US" sz="2800" dirty="0"/>
          </a:p>
          <a:p>
            <a:r>
              <a:rPr lang="en-US" sz="2800" dirty="0" smtClean="0"/>
              <a:t>Security services available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2153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mricans with Interent acce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3" y="203200"/>
            <a:ext cx="8936785" cy="64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12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2-12 at 11.40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5" y="0"/>
            <a:ext cx="8862538" cy="673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86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12 at 11.41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" y="186268"/>
            <a:ext cx="8918310" cy="659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6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12 at 11.43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59" y="203201"/>
            <a:ext cx="8755173" cy="615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94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37067"/>
            <a:ext cx="7416800" cy="627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1066" y="6463494"/>
            <a:ext cx="80957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www.fireeye.com</a:t>
            </a:r>
            <a:r>
              <a:rPr lang="en-US" sz="1100" dirty="0"/>
              <a:t>/blog/corporate/2014/04/annual-m-trends-report-looks-beyond-the-</a:t>
            </a:r>
            <a:r>
              <a:rPr lang="en-US" sz="1100" dirty="0" err="1"/>
              <a:t>breach.html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99027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Template.pot</Template>
  <TotalTime>2318</TotalTime>
  <Words>578</Words>
  <Application>Microsoft Macintosh PowerPoint</Application>
  <PresentationFormat>On-screen Show (4:3)</PresentationFormat>
  <Paragraphs>139</Paragraphs>
  <Slides>44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Presentation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U.S. Critical Infrastructure</vt:lpstr>
      <vt:lpstr>Source of Losses</vt:lpstr>
      <vt:lpstr>Sources of Cyber Attacks</vt:lpstr>
      <vt:lpstr>U.S. Costs of Cyber Crime</vt:lpstr>
      <vt:lpstr>Pixel Tracker Bug Advertised (November 15, 2014)</vt:lpstr>
      <vt:lpstr>PowerPoint Presentation</vt:lpstr>
      <vt:lpstr>PowerPoint Presentation</vt:lpstr>
      <vt:lpstr>PowerPoint Presentation</vt:lpstr>
      <vt:lpstr>Major Information Warfare Programs </vt:lpstr>
      <vt:lpstr>PowerPoint Presentation</vt:lpstr>
      <vt:lpstr>Example of a  Simple Attack</vt:lpstr>
      <vt:lpstr>Commercial Attack Tools Available for $10 to $50,000</vt:lpstr>
      <vt:lpstr>PowerPoint Presentation</vt:lpstr>
      <vt:lpstr>Costs of Security Exceed the Costs of Risks</vt:lpstr>
      <vt:lpstr>Distribution of Malware</vt:lpstr>
      <vt:lpstr>Malware </vt:lpstr>
      <vt:lpstr>U.S. Computer Emergency Readiness Team</vt:lpstr>
      <vt:lpstr>National Vulnerability Database</vt:lpstr>
      <vt:lpstr>PowerPoint Presentation</vt:lpstr>
      <vt:lpstr>How to Defend a Point-of-Sale System</vt:lpstr>
      <vt:lpstr>PowerPoint Presentation</vt:lpstr>
      <vt:lpstr>E-mail:  Strassmann to Hollstein and Messert</vt:lpstr>
      <vt:lpstr> Sent to Hollstein and Messert</vt:lpstr>
      <vt:lpstr>PowerPoint Presentation</vt:lpstr>
      <vt:lpstr>PowerPoint Presentation</vt:lpstr>
      <vt:lpstr>What to Do for Partial Protection</vt:lpstr>
      <vt:lpstr>What to Do</vt:lpstr>
      <vt:lpstr>Gmail Two Factor Authentication </vt:lpstr>
      <vt:lpstr>Advice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Consistency: Rules for making slides</dc:title>
  <dc:creator>Steve Strassmann</dc:creator>
  <cp:lastModifiedBy>Paul Strassmann</cp:lastModifiedBy>
  <cp:revision>330</cp:revision>
  <dcterms:created xsi:type="dcterms:W3CDTF">2010-11-07T21:20:53Z</dcterms:created>
  <dcterms:modified xsi:type="dcterms:W3CDTF">2016-05-28T18:31:28Z</dcterms:modified>
</cp:coreProperties>
</file>